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40" d="100"/>
          <a:sy n="40" d="100"/>
        </p:scale>
        <p:origin x="-2640" y="-96"/>
      </p:cViewPr>
      <p:guideLst>
        <p:guide orient="horz" pos="16127"/>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5/29/15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5/29/15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31767"/>
            <a:ext cx="5863324" cy="2042271"/>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9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80585" y="9975778"/>
            <a:ext cx="9892730" cy="10004194"/>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uses three types of collections to support the community hierarchy</a:t>
            </a:r>
            <a:r>
              <a:rPr lang="en-US" sz="2450" dirty="0" smtClean="0">
                <a:latin typeface="Helvetica"/>
                <a:cs typeface="Helvetica"/>
              </a:rPr>
              <a:t>:</a:t>
            </a:r>
          </a:p>
          <a:p>
            <a:pPr algn="just">
              <a:lnSpc>
                <a:spcPct val="90000"/>
              </a:lnSpc>
            </a:pPr>
            <a:endParaRPr lang="en-US" sz="2450" dirty="0" smtClean="0">
              <a:latin typeface="Helvetica"/>
              <a:cs typeface="Helvetica"/>
            </a:endParaRPr>
          </a:p>
          <a:p>
            <a:pPr marL="457200" indent="-457200" algn="just">
              <a:lnSpc>
                <a:spcPct val="110000"/>
              </a:lnSpc>
              <a:buFont typeface="Arial"/>
              <a:buChar char="•"/>
            </a:pPr>
            <a:r>
              <a:rPr lang="en-US" sz="245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45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450" dirty="0">
                <a:latin typeface="Helvetica"/>
                <a:cs typeface="Helvetica"/>
              </a:rPr>
              <a:t>Ordinary Collection: A typical cluster of files.</a:t>
            </a:r>
          </a:p>
          <a:p>
            <a:pPr algn="just">
              <a:lnSpc>
                <a:spcPct val="9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allowing files stored in Smart Collections to be dynamically connected to the community hierarchy. </a:t>
            </a:r>
          </a:p>
          <a:p>
            <a:pPr algn="just">
              <a:lnSpc>
                <a:spcPct val="50000"/>
              </a:lnSpc>
            </a:pPr>
            <a:endParaRPr lang="en-US" sz="2450" dirty="0" smtClean="0">
              <a:latin typeface="Helvetica"/>
              <a:cs typeface="Helvetica"/>
            </a:endParaRPr>
          </a:p>
          <a:p>
            <a:pPr algn="just"/>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450" dirty="0" smtClean="0">
              <a:latin typeface="Helvetica"/>
              <a:cs typeface="Helvetica"/>
            </a:endParaRPr>
          </a:p>
        </p:txBody>
      </p:sp>
      <p:sp>
        <p:nvSpPr>
          <p:cNvPr id="34" name="TextBox 33"/>
          <p:cNvSpPr txBox="1"/>
          <p:nvPr/>
        </p:nvSpPr>
        <p:spPr>
          <a:xfrm>
            <a:off x="21908560" y="4994377"/>
            <a:ext cx="9563097" cy="5396523"/>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smart collections,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smart collection.</a:t>
            </a:r>
          </a:p>
          <a:p>
            <a:pPr marL="457200" indent="-457200" algn="just">
              <a:lnSpc>
                <a:spcPct val="110000"/>
              </a:lnSpc>
              <a:buFont typeface="Arial"/>
              <a:buChar char="•"/>
            </a:pPr>
            <a:r>
              <a:rPr lang="en-US" sz="2500" dirty="0">
                <a:latin typeface="Helvetica"/>
                <a:cs typeface="Helvetica"/>
              </a:rPr>
              <a:t>Faculty are connected to communities through the DRS admin panel, which creates a locally defined &lt;</a:t>
            </a:r>
            <a:r>
              <a:rPr lang="en-US" sz="2500" dirty="0" err="1">
                <a:latin typeface="Helvetica"/>
                <a:cs typeface="Helvetica"/>
              </a:rPr>
              <a:t>drs:hasAffiliation</a:t>
            </a:r>
            <a:r>
              <a:rPr lang="en-US" sz="2500" dirty="0">
                <a:latin typeface="Helvetica"/>
                <a:cs typeface="Helvetica"/>
              </a:rPr>
              <a:t>&gt; RDF statement in the RELS-EXT.</a:t>
            </a:r>
          </a:p>
        </p:txBody>
      </p:sp>
      <p:sp>
        <p:nvSpPr>
          <p:cNvPr id="35" name="TextBox 34"/>
          <p:cNvSpPr txBox="1"/>
          <p:nvPr/>
        </p:nvSpPr>
        <p:spPr>
          <a:xfrm>
            <a:off x="21908560" y="16774136"/>
            <a:ext cx="9481764" cy="6256758"/>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r>
              <a:rPr lang="en-US" sz="2500" dirty="0" smtClean="0">
                <a:latin typeface="Helvetica"/>
                <a:cs typeface="Helvetica"/>
              </a:rPr>
              <a:t>.</a:t>
            </a:r>
          </a:p>
          <a:p>
            <a:pPr marL="457200" indent="-457200">
              <a:lnSpc>
                <a:spcPct val="80000"/>
              </a:lnSpc>
              <a:buFont typeface="Arial"/>
              <a:buChar char="•"/>
            </a:pPr>
            <a:endParaRPr lang="en-US" sz="2500" dirty="0" smtClean="0">
              <a:latin typeface="Helvetica"/>
              <a:cs typeface="Helvetica"/>
            </a:endParaRPr>
          </a:p>
          <a:p>
            <a:pPr marL="457200" indent="-457200">
              <a:lnSpc>
                <a:spcPct val="110000"/>
              </a:lnSpc>
              <a:buFont typeface="Arial"/>
              <a:buChar char="•"/>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335979"/>
            <a:ext cx="16132346" cy="886314"/>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a:t>
            </a:r>
            <a:r>
              <a:rPr lang="en-US" sz="3600" dirty="0" smtClean="0">
                <a:solidFill>
                  <a:srgbClr val="000000"/>
                </a:solidFill>
                <a:latin typeface="Gotham Medium"/>
                <a:cs typeface="Gotham Medium"/>
              </a:rPr>
              <a:t>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1" y="4994377"/>
            <a:ext cx="20708114"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r>
              <a:rPr lang="en-US" sz="2500" dirty="0" smtClean="0">
                <a:latin typeface="Helvetica"/>
                <a:cs typeface="Helvetica"/>
              </a:rPr>
              <a:t>.</a:t>
            </a:r>
          </a:p>
          <a:p>
            <a:pPr algn="just">
              <a:lnSpc>
                <a:spcPct val="50000"/>
              </a:lnSpc>
            </a:pPr>
            <a:endParaRPr lang="en-US" sz="2500" dirty="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16" name="Picture 15" descr="NUgraphPort.jpg"/>
          <p:cNvPicPr>
            <a:picLocks noChangeAspect="1"/>
          </p:cNvPicPr>
          <p:nvPr/>
        </p:nvPicPr>
        <p:blipFill rotWithShape="1">
          <a:blip r:embed="rId3">
            <a:extLst>
              <a:ext uri="{28A0092B-C50C-407E-A947-70E740481C1C}">
                <a14:useLocalDpi xmlns:a14="http://schemas.microsoft.com/office/drawing/2010/main" val="0"/>
              </a:ext>
            </a:extLst>
          </a:blip>
          <a:srcRect t="13362"/>
          <a:stretch/>
        </p:blipFill>
        <p:spPr>
          <a:xfrm>
            <a:off x="965201" y="10363200"/>
            <a:ext cx="10361981" cy="14305157"/>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0663" y="11213829"/>
            <a:ext cx="8507581" cy="4711971"/>
          </a:xfrm>
          <a:prstGeom prst="rect">
            <a:avLst/>
          </a:prstGeom>
          <a:ln w="190500">
            <a:solidFill>
              <a:schemeClr val="bg1"/>
            </a:solidFill>
          </a:ln>
        </p:spPr>
      </p:pic>
      <p:pic>
        <p:nvPicPr>
          <p:cNvPr id="3" name="Picture 2"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22737" y="20109746"/>
            <a:ext cx="9650578" cy="4736592"/>
          </a:xfrm>
          <a:prstGeom prst="rect">
            <a:avLst/>
          </a:prstGeom>
        </p:spPr>
      </p:pic>
      <p:pic>
        <p:nvPicPr>
          <p:cNvPr id="2" name="Picture 1" descr="DRS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35491" y="23469600"/>
            <a:ext cx="3132753" cy="1198757"/>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8996</TotalTime>
  <Words>509</Words>
  <Application>Microsoft Macintosh PowerPoint</Application>
  <PresentationFormat>Custom</PresentationFormat>
  <Paragraphs>44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121</cp:revision>
  <dcterms:created xsi:type="dcterms:W3CDTF">2015-04-30T21:08:20Z</dcterms:created>
  <dcterms:modified xsi:type="dcterms:W3CDTF">2015-05-29T18:11:14Z</dcterms:modified>
</cp:coreProperties>
</file>